
<file path=[Content_Types].xml><?xml version="1.0" encoding="utf-8"?>
<Types xmlns="http://schemas.openxmlformats.org/package/2006/content-types">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7" r:id="rId9"/>
    <p:sldId id="263" r:id="rId10"/>
    <p:sldId id="268" r:id="rId11"/>
    <p:sldId id="269" r:id="rId12"/>
    <p:sldId id="266"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86" y="51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eb749b5a7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eb749b5a7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36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eb749b5a7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eb749b5a7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612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eb708429d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eb708429d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eb708429d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eb708429d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eb749b5a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eb749b5a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b749b5a7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b749b5a7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eb749b5a7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eb749b5a7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eb749b5a7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eb749b5a7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eb749b5a7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eb749b5a7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eb749b5a7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eb749b5a7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688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eb749b5a7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eb749b5a7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0" y="0"/>
            <a:ext cx="9144003" cy="5143501"/>
          </a:xfrm>
          <a:prstGeom prst="rect">
            <a:avLst/>
          </a:prstGeom>
          <a:noFill/>
          <a:ln>
            <a:noFill/>
          </a:ln>
        </p:spPr>
      </p:pic>
      <p:sp>
        <p:nvSpPr>
          <p:cNvPr id="57" name="Google Shape;57;p13"/>
          <p:cNvSpPr txBox="1"/>
          <p:nvPr/>
        </p:nvSpPr>
        <p:spPr>
          <a:xfrm>
            <a:off x="72479" y="2883000"/>
            <a:ext cx="8833200" cy="21746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u="sng" dirty="0"/>
              <a:t>Team Details</a:t>
            </a:r>
            <a:endParaRPr sz="2000" b="1" u="sng" dirty="0"/>
          </a:p>
          <a:p>
            <a:pPr marL="0" lvl="0" indent="0" algn="l" rtl="0">
              <a:spcBef>
                <a:spcPts val="0"/>
              </a:spcBef>
              <a:spcAft>
                <a:spcPts val="0"/>
              </a:spcAft>
              <a:buNone/>
            </a:pPr>
            <a:endParaRPr sz="2000" dirty="0"/>
          </a:p>
          <a:p>
            <a:pPr marL="0" lvl="0" indent="0" algn="l" rtl="0">
              <a:spcBef>
                <a:spcPts val="0"/>
              </a:spcBef>
              <a:spcAft>
                <a:spcPts val="0"/>
              </a:spcAft>
              <a:buNone/>
            </a:pPr>
            <a:r>
              <a:rPr lang="en-GB" sz="2000" dirty="0"/>
              <a:t>Team Name: </a:t>
            </a:r>
            <a:r>
              <a:rPr lang="en-GB" sz="1800" i="1" dirty="0"/>
              <a:t>Conqueror</a:t>
            </a:r>
            <a:endParaRPr sz="1800" i="1" dirty="0"/>
          </a:p>
          <a:p>
            <a:pPr marL="0" lvl="0" indent="0" algn="l" rtl="0">
              <a:spcBef>
                <a:spcPts val="0"/>
              </a:spcBef>
              <a:spcAft>
                <a:spcPts val="0"/>
              </a:spcAft>
              <a:buNone/>
            </a:pPr>
            <a:r>
              <a:rPr lang="en-GB" sz="2000" dirty="0"/>
              <a:t>Team Leader Name: </a:t>
            </a:r>
            <a:r>
              <a:rPr lang="en-GB" sz="1800" i="1" dirty="0"/>
              <a:t>Deep Samanta</a:t>
            </a:r>
            <a:endParaRPr sz="1800" i="1" dirty="0"/>
          </a:p>
          <a:p>
            <a:pPr marL="0" lvl="0" indent="0" algn="l" rtl="0">
              <a:spcBef>
                <a:spcPts val="0"/>
              </a:spcBef>
              <a:spcAft>
                <a:spcPts val="0"/>
              </a:spcAft>
              <a:buNone/>
            </a:pPr>
            <a:r>
              <a:rPr lang="en-GB" sz="2000" dirty="0"/>
              <a:t>Problem Statement: </a:t>
            </a:r>
            <a:r>
              <a:rPr lang="en-US" i="1" dirty="0"/>
              <a:t>Smallholder farmers face challenges in adopting sustainable practices due to limited real-time data, overuse of fertilizers, and unpredictable weather patterns, necessitating urgent solutions for resilient agriculture.</a:t>
            </a:r>
            <a:endParaRPr sz="2000"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1" name="Google Shape;111;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12" name="Google Shape;112;p20"/>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113" name="Google Shape;113;p20"/>
          <p:cNvSpPr txBox="1"/>
          <p:nvPr/>
        </p:nvSpPr>
        <p:spPr>
          <a:xfrm>
            <a:off x="207700" y="877984"/>
            <a:ext cx="8624700" cy="53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Technologies to be used in the solution</a:t>
            </a:r>
            <a:endParaRPr sz="1800" dirty="0"/>
          </a:p>
        </p:txBody>
      </p:sp>
      <p:sp>
        <p:nvSpPr>
          <p:cNvPr id="2" name="TextBox 1">
            <a:extLst>
              <a:ext uri="{FF2B5EF4-FFF2-40B4-BE49-F238E27FC236}">
                <a16:creationId xmlns:a16="http://schemas.microsoft.com/office/drawing/2014/main" id="{55DACC6B-B225-DA8F-9E2A-7A317A17555D}"/>
              </a:ext>
            </a:extLst>
          </p:cNvPr>
          <p:cNvSpPr txBox="1"/>
          <p:nvPr/>
        </p:nvSpPr>
        <p:spPr>
          <a:xfrm>
            <a:off x="207700" y="1302556"/>
            <a:ext cx="8728600" cy="2862322"/>
          </a:xfrm>
          <a:prstGeom prst="rect">
            <a:avLst/>
          </a:prstGeom>
          <a:noFill/>
        </p:spPr>
        <p:txBody>
          <a:bodyPr wrap="square" rtlCol="0">
            <a:spAutoFit/>
          </a:bodyPr>
          <a:lstStyle/>
          <a:p>
            <a:r>
              <a:rPr lang="en-IN" sz="1200" b="1" dirty="0"/>
              <a:t>6. Notification System</a:t>
            </a:r>
          </a:p>
          <a:p>
            <a:r>
              <a:rPr lang="en-IN" sz="1200" b="1" dirty="0"/>
              <a:t>Software:</a:t>
            </a:r>
          </a:p>
          <a:p>
            <a:pPr>
              <a:buFont typeface="Arial" panose="020B0604020202020204" pitchFamily="34" charset="0"/>
              <a:buChar char="•"/>
            </a:pPr>
            <a:r>
              <a:rPr lang="en-IN" sz="1200" b="1" dirty="0"/>
              <a:t>Mobile Apps</a:t>
            </a:r>
            <a:r>
              <a:rPr lang="en-IN" sz="1200" dirty="0"/>
              <a:t>: To send notifications and alerts to farmers.</a:t>
            </a:r>
          </a:p>
          <a:p>
            <a:pPr marL="742950" lvl="1" indent="-285750">
              <a:buFont typeface="Arial" panose="020B0604020202020204" pitchFamily="34" charset="0"/>
              <a:buChar char="•"/>
            </a:pPr>
            <a:r>
              <a:rPr lang="en-IN" sz="1200" dirty="0"/>
              <a:t>Example tools: React Native, Flutter, Android Studio, Xcode</a:t>
            </a:r>
          </a:p>
          <a:p>
            <a:pPr>
              <a:buFont typeface="Arial" panose="020B0604020202020204" pitchFamily="34" charset="0"/>
              <a:buChar char="•"/>
            </a:pPr>
            <a:r>
              <a:rPr lang="en-IN" sz="1200" b="1" dirty="0"/>
              <a:t>Megaphones</a:t>
            </a:r>
            <a:r>
              <a:rPr lang="en-IN" sz="1200" dirty="0"/>
              <a:t>: IoT-connected megaphones for broadcasting alerts in the fields.</a:t>
            </a:r>
          </a:p>
          <a:p>
            <a:pPr marL="742950" lvl="1" indent="-285750">
              <a:buFont typeface="Arial" panose="020B0604020202020204" pitchFamily="34" charset="0"/>
              <a:buChar char="•"/>
            </a:pPr>
            <a:r>
              <a:rPr lang="en-IN" sz="1200" dirty="0"/>
              <a:t>Example products: Custom-built megaphones with IoT connectivity using Raspberry Pi or Arduino</a:t>
            </a:r>
          </a:p>
          <a:p>
            <a:pPr>
              <a:buFont typeface="Arial" panose="020B0604020202020204" pitchFamily="34" charset="0"/>
              <a:buChar char="•"/>
            </a:pPr>
            <a:r>
              <a:rPr lang="en-IN" sz="1200" b="1" dirty="0"/>
              <a:t>Push Notification Services</a:t>
            </a:r>
            <a:r>
              <a:rPr lang="en-IN" sz="1200" dirty="0"/>
              <a:t>: To deliver notifications to mobile devices.</a:t>
            </a:r>
          </a:p>
          <a:p>
            <a:pPr marL="742950" lvl="1" indent="-285750">
              <a:buFont typeface="Arial" panose="020B0604020202020204" pitchFamily="34" charset="0"/>
              <a:buChar char="•"/>
            </a:pPr>
            <a:r>
              <a:rPr lang="en-IN" sz="1200" dirty="0"/>
              <a:t>Example services: Firebase Cloud Messaging (FCM), Apple Push Notification Service (APNS)</a:t>
            </a:r>
          </a:p>
          <a:p>
            <a:r>
              <a:rPr lang="en-IN" sz="1200" b="1" dirty="0"/>
              <a:t>7. User Interface Layer</a:t>
            </a:r>
          </a:p>
          <a:p>
            <a:r>
              <a:rPr lang="en-IN" sz="1200" b="1" dirty="0"/>
              <a:t>Software:</a:t>
            </a:r>
          </a:p>
          <a:p>
            <a:pPr>
              <a:buFont typeface="Arial" panose="020B0604020202020204" pitchFamily="34" charset="0"/>
              <a:buChar char="•"/>
            </a:pPr>
            <a:r>
              <a:rPr lang="en-IN" sz="1200" b="1" dirty="0"/>
              <a:t>Mobile App Interface</a:t>
            </a:r>
            <a:r>
              <a:rPr lang="en-IN" sz="1200" dirty="0"/>
              <a:t>: User-friendly interface for farmers to interact with the system.</a:t>
            </a:r>
          </a:p>
          <a:p>
            <a:pPr marL="742950" lvl="1" indent="-285750">
              <a:buFont typeface="Arial" panose="020B0604020202020204" pitchFamily="34" charset="0"/>
              <a:buChar char="•"/>
            </a:pPr>
            <a:r>
              <a:rPr lang="en-IN" sz="1200" dirty="0"/>
              <a:t>Example tools: React Native, Flutter, Swift (iOS), Kotlin (Android)</a:t>
            </a:r>
          </a:p>
          <a:p>
            <a:pPr>
              <a:buFont typeface="Arial" panose="020B0604020202020204" pitchFamily="34" charset="0"/>
              <a:buChar char="•"/>
            </a:pPr>
            <a:r>
              <a:rPr lang="en-IN" sz="1200" b="1" dirty="0"/>
              <a:t>Web Dashboard</a:t>
            </a:r>
            <a:r>
              <a:rPr lang="en-IN" sz="1200" dirty="0"/>
              <a:t>: For detailed insights and remote monitoring.</a:t>
            </a:r>
          </a:p>
          <a:p>
            <a:pPr marL="742950" lvl="1" indent="-285750">
              <a:buFont typeface="Arial" panose="020B0604020202020204" pitchFamily="34" charset="0"/>
              <a:buChar char="•"/>
            </a:pPr>
            <a:r>
              <a:rPr lang="en-IN" sz="1200" dirty="0"/>
              <a:t>Example tools: React.js, Angular, Vue.js, D3.js for data visualization</a:t>
            </a:r>
          </a:p>
          <a:p>
            <a:endParaRPr lang="en-IN" sz="1200" dirty="0"/>
          </a:p>
        </p:txBody>
      </p:sp>
    </p:spTree>
    <p:extLst>
      <p:ext uri="{BB962C8B-B14F-4D97-AF65-F5344CB8AC3E}">
        <p14:creationId xmlns:p14="http://schemas.microsoft.com/office/powerpoint/2010/main" val="1159470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1" name="Google Shape;111;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12" name="Google Shape;112;p20"/>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113" name="Google Shape;113;p20"/>
          <p:cNvSpPr txBox="1"/>
          <p:nvPr/>
        </p:nvSpPr>
        <p:spPr>
          <a:xfrm>
            <a:off x="207700" y="877984"/>
            <a:ext cx="8624700" cy="53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Technologies to be used in the solution</a:t>
            </a:r>
            <a:endParaRPr sz="1800" dirty="0"/>
          </a:p>
        </p:txBody>
      </p:sp>
      <p:sp>
        <p:nvSpPr>
          <p:cNvPr id="2" name="TextBox 1">
            <a:extLst>
              <a:ext uri="{FF2B5EF4-FFF2-40B4-BE49-F238E27FC236}">
                <a16:creationId xmlns:a16="http://schemas.microsoft.com/office/drawing/2014/main" id="{55DACC6B-B225-DA8F-9E2A-7A317A17555D}"/>
              </a:ext>
            </a:extLst>
          </p:cNvPr>
          <p:cNvSpPr txBox="1"/>
          <p:nvPr/>
        </p:nvSpPr>
        <p:spPr>
          <a:xfrm>
            <a:off x="207700" y="1262800"/>
            <a:ext cx="8728600" cy="3808735"/>
          </a:xfrm>
          <a:prstGeom prst="rect">
            <a:avLst/>
          </a:prstGeom>
          <a:noFill/>
        </p:spPr>
        <p:txBody>
          <a:bodyPr wrap="square" rtlCol="0">
            <a:spAutoFit/>
          </a:bodyPr>
          <a:lstStyle/>
          <a:p>
            <a:r>
              <a:rPr lang="en-IN" sz="1050" b="1" dirty="0"/>
              <a:t>8. Feedback Loop</a:t>
            </a:r>
          </a:p>
          <a:p>
            <a:r>
              <a:rPr lang="en-IN" sz="1050" b="1" dirty="0"/>
              <a:t>Software:</a:t>
            </a:r>
          </a:p>
          <a:p>
            <a:pPr>
              <a:buFont typeface="Arial" panose="020B0604020202020204" pitchFamily="34" charset="0"/>
              <a:buChar char="•"/>
            </a:pPr>
            <a:r>
              <a:rPr lang="en-IN" sz="1050" b="1" dirty="0"/>
              <a:t>Data Collection from User Inputs</a:t>
            </a:r>
            <a:r>
              <a:rPr lang="en-IN" sz="1050" dirty="0"/>
              <a:t>: Mechanisms for farmers to input additional data and feedback.</a:t>
            </a:r>
          </a:p>
          <a:p>
            <a:pPr marL="742950" lvl="1" indent="-285750">
              <a:buFont typeface="Arial" panose="020B0604020202020204" pitchFamily="34" charset="0"/>
              <a:buChar char="•"/>
            </a:pPr>
            <a:r>
              <a:rPr lang="en-IN" sz="1050" dirty="0"/>
              <a:t>Example tools: Form integrations in mobile apps and web dashboards, Google Forms</a:t>
            </a:r>
          </a:p>
          <a:p>
            <a:pPr>
              <a:buFont typeface="Arial" panose="020B0604020202020204" pitchFamily="34" charset="0"/>
              <a:buChar char="•"/>
            </a:pPr>
            <a:r>
              <a:rPr lang="en-IN" sz="1050" b="1" dirty="0"/>
              <a:t>System Updates</a:t>
            </a:r>
            <a:r>
              <a:rPr lang="en-IN" sz="1050" dirty="0"/>
              <a:t>: Regular updates to AI models and algorithms based on new data.</a:t>
            </a:r>
          </a:p>
          <a:p>
            <a:pPr marL="742950" lvl="1" indent="-285750">
              <a:buFont typeface="Arial" panose="020B0604020202020204" pitchFamily="34" charset="0"/>
              <a:buChar char="•"/>
            </a:pPr>
            <a:r>
              <a:rPr lang="en-IN" sz="1050" dirty="0"/>
              <a:t>Example tools: Continuous Integration/Continuous Deployment (CI/CD) pipelines, Jenkins, GitHub Actions</a:t>
            </a:r>
          </a:p>
          <a:p>
            <a:r>
              <a:rPr lang="en-IN" sz="1050" b="1" dirty="0"/>
              <a:t>Integration and Middleware</a:t>
            </a:r>
          </a:p>
          <a:p>
            <a:pPr>
              <a:buFont typeface="Arial" panose="020B0604020202020204" pitchFamily="34" charset="0"/>
              <a:buChar char="•"/>
            </a:pPr>
            <a:r>
              <a:rPr lang="en-IN" sz="1050" b="1" dirty="0"/>
              <a:t>API Gateway</a:t>
            </a:r>
            <a:r>
              <a:rPr lang="en-IN" sz="1050" dirty="0"/>
              <a:t>: To manage API calls between different components.</a:t>
            </a:r>
          </a:p>
          <a:p>
            <a:pPr marL="742950" lvl="1" indent="-285750">
              <a:buFont typeface="Arial" panose="020B0604020202020204" pitchFamily="34" charset="0"/>
              <a:buChar char="•"/>
            </a:pPr>
            <a:r>
              <a:rPr lang="en-IN" sz="1050" dirty="0"/>
              <a:t>Example products: AWS API Gateway, Google Cloud Endpoints, Kong</a:t>
            </a:r>
          </a:p>
          <a:p>
            <a:pPr>
              <a:buFont typeface="Arial" panose="020B0604020202020204" pitchFamily="34" charset="0"/>
              <a:buChar char="•"/>
            </a:pPr>
            <a:r>
              <a:rPr lang="en-IN" sz="1050" b="1" dirty="0"/>
              <a:t>Backend Services</a:t>
            </a:r>
            <a:r>
              <a:rPr lang="en-IN" sz="1050" dirty="0"/>
              <a:t>: For handling business logic and data processing.</a:t>
            </a:r>
          </a:p>
          <a:p>
            <a:pPr marL="742950" lvl="1" indent="-285750">
              <a:buFont typeface="Arial" panose="020B0604020202020204" pitchFamily="34" charset="0"/>
              <a:buChar char="•"/>
            </a:pPr>
            <a:r>
              <a:rPr lang="en-IN" sz="1050" dirty="0"/>
              <a:t>Example frameworks: Node.js, Django, Flask, Spring Boot</a:t>
            </a:r>
          </a:p>
          <a:p>
            <a:pPr>
              <a:buFont typeface="Arial" panose="020B0604020202020204" pitchFamily="34" charset="0"/>
              <a:buChar char="•"/>
            </a:pPr>
            <a:r>
              <a:rPr lang="en-IN" sz="1050" b="1" dirty="0"/>
              <a:t>Database</a:t>
            </a:r>
            <a:r>
              <a:rPr lang="en-IN" sz="1050" dirty="0"/>
              <a:t>: For storing structured data.</a:t>
            </a:r>
          </a:p>
          <a:p>
            <a:pPr marL="742950" lvl="1" indent="-285750">
              <a:buFont typeface="Arial" panose="020B0604020202020204" pitchFamily="34" charset="0"/>
              <a:buChar char="•"/>
            </a:pPr>
            <a:r>
              <a:rPr lang="en-IN" sz="1050" dirty="0"/>
              <a:t>Example products: PostgreSQL, MySQL, MongoDB</a:t>
            </a:r>
          </a:p>
          <a:p>
            <a:r>
              <a:rPr lang="en-IN" sz="1050" b="1" dirty="0"/>
              <a:t>Security</a:t>
            </a:r>
          </a:p>
          <a:p>
            <a:pPr>
              <a:buFont typeface="Arial" panose="020B0604020202020204" pitchFamily="34" charset="0"/>
              <a:buChar char="•"/>
            </a:pPr>
            <a:r>
              <a:rPr lang="en-IN" sz="1050" b="1" dirty="0"/>
              <a:t>Authentication and Authorization</a:t>
            </a:r>
            <a:r>
              <a:rPr lang="en-IN" sz="1050" dirty="0"/>
              <a:t>: To secure access to the system.</a:t>
            </a:r>
          </a:p>
          <a:p>
            <a:pPr marL="742950" lvl="1" indent="-285750">
              <a:buFont typeface="Arial" panose="020B0604020202020204" pitchFamily="34" charset="0"/>
              <a:buChar char="•"/>
            </a:pPr>
            <a:r>
              <a:rPr lang="en-IN" sz="1050" dirty="0"/>
              <a:t>Example services: OAuth, JWT, AWS IAM</a:t>
            </a:r>
          </a:p>
          <a:p>
            <a:pPr>
              <a:buFont typeface="Arial" panose="020B0604020202020204" pitchFamily="34" charset="0"/>
              <a:buChar char="•"/>
            </a:pPr>
            <a:r>
              <a:rPr lang="en-IN" sz="1050" b="1" dirty="0"/>
              <a:t>Data Encryption</a:t>
            </a:r>
            <a:r>
              <a:rPr lang="en-IN" sz="1050" dirty="0"/>
              <a:t>: To protect data at rest and in transit.</a:t>
            </a:r>
          </a:p>
          <a:p>
            <a:pPr marL="742950" lvl="1" indent="-285750">
              <a:buFont typeface="Arial" panose="020B0604020202020204" pitchFamily="34" charset="0"/>
              <a:buChar char="•"/>
            </a:pPr>
            <a:r>
              <a:rPr lang="en-IN" sz="1050" dirty="0"/>
              <a:t>Example tools: SSL/TLS, AES encryption</a:t>
            </a:r>
          </a:p>
          <a:p>
            <a:r>
              <a:rPr lang="en-IN" sz="1050" b="1" dirty="0"/>
              <a:t>Monitoring and Maintenance</a:t>
            </a:r>
          </a:p>
          <a:p>
            <a:pPr>
              <a:buFont typeface="Arial" panose="020B0604020202020204" pitchFamily="34" charset="0"/>
              <a:buChar char="•"/>
            </a:pPr>
            <a:r>
              <a:rPr lang="en-IN" sz="1050" b="1" dirty="0"/>
              <a:t>Monitoring Tools</a:t>
            </a:r>
            <a:r>
              <a:rPr lang="en-IN" sz="1050" dirty="0"/>
              <a:t>: To track system performance and health.</a:t>
            </a:r>
          </a:p>
          <a:p>
            <a:pPr marL="742950" lvl="1" indent="-285750">
              <a:buFont typeface="Arial" panose="020B0604020202020204" pitchFamily="34" charset="0"/>
              <a:buChar char="•"/>
            </a:pPr>
            <a:r>
              <a:rPr lang="en-IN" sz="1050" dirty="0"/>
              <a:t>Example tools: Prometheus, Grafana, AWS CloudWatch</a:t>
            </a:r>
          </a:p>
          <a:p>
            <a:pPr>
              <a:buFont typeface="Arial" panose="020B0604020202020204" pitchFamily="34" charset="0"/>
              <a:buChar char="•"/>
            </a:pPr>
            <a:r>
              <a:rPr lang="en-IN" sz="1050" b="1" dirty="0"/>
              <a:t>Error Tracking</a:t>
            </a:r>
            <a:r>
              <a:rPr lang="en-IN" sz="1050" dirty="0"/>
              <a:t>: To detect and resolve issues.</a:t>
            </a:r>
          </a:p>
          <a:p>
            <a:pPr marL="742950" lvl="1" indent="-285750">
              <a:buFont typeface="Arial" panose="020B0604020202020204" pitchFamily="34" charset="0"/>
              <a:buChar char="•"/>
            </a:pPr>
            <a:r>
              <a:rPr lang="en-IN" sz="1050" dirty="0"/>
              <a:t>Example tools: Sentry, New Relic</a:t>
            </a:r>
          </a:p>
        </p:txBody>
      </p:sp>
    </p:spTree>
    <p:extLst>
      <p:ext uri="{BB962C8B-B14F-4D97-AF65-F5344CB8AC3E}">
        <p14:creationId xmlns:p14="http://schemas.microsoft.com/office/powerpoint/2010/main" val="1479689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34" name="Google Shape;134;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35" name="Google Shape;135;p23"/>
          <p:cNvPicPr preferRelativeResize="0"/>
          <p:nvPr/>
        </p:nvPicPr>
        <p:blipFill rotWithShape="1">
          <a:blip r:embed="rId3">
            <a:alphaModFix/>
          </a:blip>
          <a:srcRect/>
          <a:stretch/>
        </p:blipFill>
        <p:spPr>
          <a:xfrm>
            <a:off x="0" y="0"/>
            <a:ext cx="9144003"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3" name="Google Shape;63;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4" name="Google Shape;64;p14"/>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65" name="Google Shape;65;p14"/>
          <p:cNvSpPr txBox="1"/>
          <p:nvPr/>
        </p:nvSpPr>
        <p:spPr>
          <a:xfrm>
            <a:off x="183250" y="928525"/>
            <a:ext cx="8772000" cy="397146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tx1"/>
                </a:solidFill>
              </a:rPr>
              <a:t>Brief about the Idea:</a:t>
            </a:r>
            <a:br>
              <a:rPr lang="en-GB" sz="1800" dirty="0">
                <a:solidFill>
                  <a:schemeClr val="dk2"/>
                </a:solidFill>
              </a:rPr>
            </a:br>
            <a:r>
              <a:rPr lang="en-US" sz="1600" i="1" dirty="0">
                <a:solidFill>
                  <a:schemeClr val="dk2"/>
                </a:solidFill>
              </a:rPr>
              <a:t>The proposed solution is a comprehensive, all-in-one AI/ML system designed to address the multifaceted challenges faced by smallholder farmers. By integrating IoT, AI, drones, and blockchain technologies, the solution provides real-time data collection and analysis, which enables data-driven decision making. This allows farmers to optimize sowing, irrigation, and harvesting processes. Additionally, the system includes precision irrigation management and remote control of irrigation systems to ensure efficient water usage, which minimizes waste and improves crop yields. AI-based diagnostics offer early detection of crop health issues, allowing for timely interventions. The decision support system helps farmers adapt to climate change by recommending optimal crop choices and planting times based on predicted weather patterns. Financial vulnerabilities due to extreme weather events are mitigated through blockchain-powered climate risk insurance, which provides automated payouts based on predefined weather conditions. The solution's unique selling proposition lies in its real-time insights and actions delivered via mobile notifications and megaphones, its scalability, and its focus on promoting sustainable farming practices. This comprehensive approach differentiates it from existing solutions that typically address only specific aspects of farming challenges.</a:t>
            </a:r>
            <a:br>
              <a:rPr lang="en-GB" sz="1600" i="1" dirty="0">
                <a:solidFill>
                  <a:schemeClr val="dk2"/>
                </a:solidFill>
              </a:rPr>
            </a:br>
            <a:endParaRPr lang="en-GB" sz="1800" i="1" dirty="0">
              <a:solidFill>
                <a:schemeClr val="dk2"/>
              </a:solidFill>
            </a:endParaRPr>
          </a:p>
          <a:p>
            <a:pPr marL="0" lvl="0" indent="0" algn="l" rtl="0">
              <a:spcBef>
                <a:spcPts val="0"/>
              </a:spcBef>
              <a:spcAft>
                <a:spcPts val="0"/>
              </a:spcAft>
              <a:buNone/>
            </a:pPr>
            <a:endParaRPr sz="1800" dirty="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1" name="Google Shape;71;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72" name="Google Shape;72;p15"/>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73" name="Google Shape;73;p15"/>
          <p:cNvSpPr txBox="1"/>
          <p:nvPr/>
        </p:nvSpPr>
        <p:spPr>
          <a:xfrm>
            <a:off x="134392" y="821891"/>
            <a:ext cx="8697900" cy="40244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Opportunities</a:t>
            </a:r>
            <a:endParaRPr sz="1800" dirty="0"/>
          </a:p>
          <a:p>
            <a:pPr marL="457200" lvl="0" indent="-342900" algn="l" rtl="0">
              <a:spcBef>
                <a:spcPts val="0"/>
              </a:spcBef>
              <a:spcAft>
                <a:spcPts val="0"/>
              </a:spcAft>
              <a:buSzPts val="1800"/>
              <a:buChar char="●"/>
            </a:pPr>
            <a:r>
              <a:rPr lang="en-GB" sz="1800" dirty="0"/>
              <a:t>How different is it from any of the other existing ideas?</a:t>
            </a:r>
          </a:p>
          <a:p>
            <a:pPr marL="114300" lvl="0" algn="l" rtl="0">
              <a:spcBef>
                <a:spcPts val="0"/>
              </a:spcBef>
              <a:spcAft>
                <a:spcPts val="0"/>
              </a:spcAft>
              <a:buSzPts val="1800"/>
            </a:pPr>
            <a:r>
              <a:rPr lang="en-US" sz="1100" i="1" dirty="0"/>
              <a:t>Integration of Multiple Technologies: This solution combines IoT, AI/ML, blockchain, and drone technologies in a cohesive manner, unlike many existing solutions which might focus on one or two aspects.</a:t>
            </a:r>
          </a:p>
          <a:p>
            <a:pPr marL="114300" lvl="0" algn="l" rtl="0">
              <a:spcBef>
                <a:spcPts val="0"/>
              </a:spcBef>
              <a:spcAft>
                <a:spcPts val="0"/>
              </a:spcAft>
              <a:buSzPts val="1800"/>
            </a:pPr>
            <a:r>
              <a:rPr lang="en-US" sz="1100" i="1" dirty="0"/>
              <a:t>Real-Time Data and Feedback: Provides real-time data collection and feedback to farmers through mobile apps and megaphones, ensuring timely interventions.</a:t>
            </a:r>
          </a:p>
          <a:p>
            <a:pPr marL="114300" lvl="0" algn="l" rtl="0">
              <a:spcBef>
                <a:spcPts val="0"/>
              </a:spcBef>
              <a:spcAft>
                <a:spcPts val="0"/>
              </a:spcAft>
              <a:buSzPts val="1800"/>
            </a:pPr>
            <a:r>
              <a:rPr lang="en-US" sz="1100" i="1" dirty="0"/>
              <a:t>Precision and Adaptation: Utilizes precision agriculture techniques and climate adaptation strategies, offering tailored recommendations based on specific farm conditions.</a:t>
            </a:r>
            <a:endParaRPr sz="1800" i="1" dirty="0"/>
          </a:p>
          <a:p>
            <a:pPr marL="457200" lvl="0" indent="-342900" algn="l" rtl="0">
              <a:spcBef>
                <a:spcPts val="0"/>
              </a:spcBef>
              <a:spcAft>
                <a:spcPts val="0"/>
              </a:spcAft>
              <a:buSzPts val="1800"/>
              <a:buChar char="●"/>
            </a:pPr>
            <a:r>
              <a:rPr lang="en-GB" sz="1800" dirty="0"/>
              <a:t>How will it be able to solve the problem?</a:t>
            </a:r>
          </a:p>
          <a:p>
            <a:pPr marL="114300" lvl="0" algn="l" rtl="0">
              <a:spcBef>
                <a:spcPts val="0"/>
              </a:spcBef>
              <a:spcAft>
                <a:spcPts val="0"/>
              </a:spcAft>
              <a:buSzPts val="1800"/>
            </a:pPr>
            <a:r>
              <a:rPr lang="en-US" sz="1100" dirty="0"/>
              <a:t>Data-Driven Decision Making: Real-time data collection and AI analysis will help farmers make informed decisions about sowing, irrigation, and harvesting.</a:t>
            </a:r>
          </a:p>
          <a:p>
            <a:pPr marL="114300" lvl="0" algn="l" rtl="0">
              <a:spcBef>
                <a:spcPts val="0"/>
              </a:spcBef>
              <a:spcAft>
                <a:spcPts val="0"/>
              </a:spcAft>
              <a:buSzPts val="1800"/>
            </a:pPr>
            <a:r>
              <a:rPr lang="en-US" sz="1100" dirty="0"/>
              <a:t>Efficient Resource Management: AI-driven water management and remote irrigation control will optimize water usage, reducing waste and improving crop yields.</a:t>
            </a:r>
          </a:p>
          <a:p>
            <a:pPr marL="114300" lvl="0" algn="l" rtl="0">
              <a:spcBef>
                <a:spcPts val="0"/>
              </a:spcBef>
              <a:spcAft>
                <a:spcPts val="0"/>
              </a:spcAft>
              <a:buSzPts val="1800"/>
            </a:pPr>
            <a:r>
              <a:rPr lang="en-US" sz="1100" dirty="0"/>
              <a:t>Early Detection of Issues: AI-based crop health diagnostics will detect stress, pests, and diseases early, enabling timely interventions.</a:t>
            </a:r>
          </a:p>
          <a:p>
            <a:pPr marL="114300" lvl="0" algn="l" rtl="0">
              <a:spcBef>
                <a:spcPts val="0"/>
              </a:spcBef>
              <a:spcAft>
                <a:spcPts val="0"/>
              </a:spcAft>
              <a:buSzPts val="1800"/>
            </a:pPr>
            <a:r>
              <a:rPr lang="en-US" sz="1100" dirty="0"/>
              <a:t>Climate Adaptation: Decision support systems will help farmers adapt to changing weather patterns, selecting the best crops and planting times.</a:t>
            </a:r>
          </a:p>
          <a:p>
            <a:pPr marL="114300" lvl="0" algn="l" rtl="0">
              <a:spcBef>
                <a:spcPts val="0"/>
              </a:spcBef>
              <a:spcAft>
                <a:spcPts val="0"/>
              </a:spcAft>
              <a:buSzPts val="1800"/>
            </a:pPr>
            <a:r>
              <a:rPr lang="en-US" sz="1100" dirty="0"/>
              <a:t>Financial Security: Blockchain-powered climate risk insurance will provide financial protection against extreme weather events</a:t>
            </a:r>
            <a:endParaRPr sz="1800" dirty="0"/>
          </a:p>
          <a:p>
            <a:pPr marL="457200" lvl="0" indent="-342900" algn="l" rtl="0">
              <a:spcBef>
                <a:spcPts val="0"/>
              </a:spcBef>
              <a:spcAft>
                <a:spcPts val="0"/>
              </a:spcAft>
              <a:buSzPts val="1800"/>
              <a:buChar char="●"/>
            </a:pPr>
            <a:r>
              <a:rPr lang="en-GB" sz="1800" dirty="0"/>
              <a:t>USP of the proposed solution:</a:t>
            </a:r>
          </a:p>
          <a:p>
            <a:pPr marL="114300" lvl="0" algn="l" rtl="0">
              <a:spcBef>
                <a:spcPts val="0"/>
              </a:spcBef>
              <a:spcAft>
                <a:spcPts val="0"/>
              </a:spcAft>
              <a:buSzPts val="1800"/>
            </a:pPr>
            <a:r>
              <a:rPr lang="en-US" sz="1100" i="1" dirty="0"/>
              <a:t>Comprehensive Approach: An all-in-one solution addressing multiple challenges faced by smallholder farmers.</a:t>
            </a:r>
          </a:p>
          <a:p>
            <a:pPr marL="114300" lvl="0" algn="l" rtl="0">
              <a:spcBef>
                <a:spcPts val="0"/>
              </a:spcBef>
              <a:spcAft>
                <a:spcPts val="0"/>
              </a:spcAft>
              <a:buSzPts val="1800"/>
            </a:pPr>
            <a:r>
              <a:rPr lang="en-US" sz="1100" i="1" dirty="0"/>
              <a:t>Scalable solution that can be customized and expanded to meet the needs of various farming contexts and scales</a:t>
            </a:r>
          </a:p>
          <a:p>
            <a:pPr marL="114300" lvl="0" algn="l" rtl="0">
              <a:spcBef>
                <a:spcPts val="0"/>
              </a:spcBef>
              <a:spcAft>
                <a:spcPts val="0"/>
              </a:spcAft>
              <a:buSzPts val="1800"/>
            </a:pPr>
            <a:r>
              <a:rPr lang="en-US" sz="1100" i="1" dirty="0"/>
              <a:t>Sustainability Focus: Promotes sustainable farming practices by optimizing resource use and reducing environmental impact.</a:t>
            </a:r>
            <a:endParaRPr sz="1800" i="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0" name="Google Shape;80;p16"/>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81" name="Google Shape;81;p16"/>
          <p:cNvSpPr txBox="1"/>
          <p:nvPr/>
        </p:nvSpPr>
        <p:spPr>
          <a:xfrm>
            <a:off x="149400" y="872816"/>
            <a:ext cx="8845200" cy="40868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List of features offered by the solution:</a:t>
            </a:r>
            <a:br>
              <a:rPr lang="en-GB" sz="1800" dirty="0"/>
            </a:br>
            <a:endParaRPr lang="en-GB" sz="1800" dirty="0"/>
          </a:p>
          <a:p>
            <a:pPr marL="285750" lvl="0" indent="-285750" algn="l" rtl="0">
              <a:spcBef>
                <a:spcPts val="0"/>
              </a:spcBef>
              <a:spcAft>
                <a:spcPts val="0"/>
              </a:spcAft>
              <a:buFont typeface="Arial" panose="020B0604020202020204" pitchFamily="34" charset="0"/>
              <a:buChar char="•"/>
            </a:pPr>
            <a:r>
              <a:rPr lang="en-US" sz="1600" i="1" dirty="0"/>
              <a:t>An all-in-one AI/ML solution for smallholder farmers integrates crop yield prediction, IoT-based farm monitoring, precision drip irrigation, remote irrigation control, crop health diagnostics, climate adaptation support, and blockchain-powered climate risk insurance.</a:t>
            </a:r>
          </a:p>
          <a:p>
            <a:pPr lvl="0" algn="l" rtl="0">
              <a:spcBef>
                <a:spcPts val="0"/>
              </a:spcBef>
              <a:spcAft>
                <a:spcPts val="0"/>
              </a:spcAft>
            </a:pPr>
            <a:r>
              <a:rPr lang="en-US" sz="1600" i="1" dirty="0"/>
              <a:t> </a:t>
            </a:r>
          </a:p>
          <a:p>
            <a:pPr marL="285750" lvl="0" indent="-285750" algn="l" rtl="0">
              <a:spcBef>
                <a:spcPts val="0"/>
              </a:spcBef>
              <a:spcAft>
                <a:spcPts val="0"/>
              </a:spcAft>
              <a:buFont typeface="Arial" panose="020B0604020202020204" pitchFamily="34" charset="0"/>
              <a:buChar char="•"/>
            </a:pPr>
            <a:r>
              <a:rPr lang="en-US" sz="1600" i="1" dirty="0"/>
              <a:t>By analyzing historical data, real-time sensor inputs, and weather forecasts, this solution optimizes planting, irrigation, and resource management, enhances early detection of crop health issues, recommends adaptive practices for climate change, and provides financial security against extreme weather events. </a:t>
            </a:r>
          </a:p>
          <a:p>
            <a:pPr lvl="0" algn="l" rtl="0">
              <a:spcBef>
                <a:spcPts val="0"/>
              </a:spcBef>
              <a:spcAft>
                <a:spcPts val="0"/>
              </a:spcAft>
            </a:pPr>
            <a:endParaRPr lang="en-US" sz="1600" i="1" dirty="0"/>
          </a:p>
          <a:p>
            <a:pPr marL="285750" lvl="0" indent="-285750" algn="l" rtl="0">
              <a:spcBef>
                <a:spcPts val="0"/>
              </a:spcBef>
              <a:spcAft>
                <a:spcPts val="0"/>
              </a:spcAft>
              <a:buFont typeface="Arial" panose="020B0604020202020204" pitchFamily="34" charset="0"/>
              <a:buChar char="•"/>
            </a:pPr>
            <a:r>
              <a:rPr lang="en-US" sz="1600" i="1" dirty="0"/>
              <a:t>This comprehensive approach ensures sustainable farming, reduces environmental impact, and enhances resilience in the face of climatic uncertainties directly to the famers in the form of mobile messages/ notifications or announcements made on megaphones installed in the fields of the farmers. Possible implantation of an app interface depending upon the accessibility of the farmers.</a:t>
            </a:r>
            <a:endParaRPr sz="1200" i="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87" name="Google Shape;87;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8" name="Google Shape;88;p17"/>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89" name="Google Shape;89;p17"/>
          <p:cNvSpPr txBox="1"/>
          <p:nvPr/>
        </p:nvSpPr>
        <p:spPr>
          <a:xfrm>
            <a:off x="158825" y="977375"/>
            <a:ext cx="8845200" cy="388286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t>Process flow diagram or Use-case diagram:</a:t>
            </a:r>
            <a:br>
              <a:rPr lang="en-GB" sz="1600" dirty="0"/>
            </a:br>
            <a:endParaRPr sz="1600" dirty="0"/>
          </a:p>
        </p:txBody>
      </p:sp>
      <p:sp>
        <p:nvSpPr>
          <p:cNvPr id="2" name="Rectangle 1">
            <a:extLst>
              <a:ext uri="{FF2B5EF4-FFF2-40B4-BE49-F238E27FC236}">
                <a16:creationId xmlns:a16="http://schemas.microsoft.com/office/drawing/2014/main" id="{979D3FB5-F7BA-256A-544E-9159B65160D5}"/>
              </a:ext>
            </a:extLst>
          </p:cNvPr>
          <p:cNvSpPr/>
          <p:nvPr/>
        </p:nvSpPr>
        <p:spPr>
          <a:xfrm>
            <a:off x="171722" y="1527325"/>
            <a:ext cx="3545513" cy="3064553"/>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EA5F8E7-5B6B-89BC-F352-121FD54461F7}"/>
              </a:ext>
            </a:extLst>
          </p:cNvPr>
          <p:cNvSpPr txBox="1"/>
          <p:nvPr/>
        </p:nvSpPr>
        <p:spPr>
          <a:xfrm>
            <a:off x="4111832" y="787672"/>
            <a:ext cx="5045068" cy="4401205"/>
          </a:xfrm>
          <a:prstGeom prst="rect">
            <a:avLst/>
          </a:prstGeom>
          <a:noFill/>
        </p:spPr>
        <p:txBody>
          <a:bodyPr wrap="square" rtlCol="0">
            <a:spAutoFit/>
          </a:bodyPr>
          <a:lstStyle/>
          <a:p>
            <a:r>
              <a:rPr lang="en-US" sz="800" dirty="0"/>
              <a:t>Detailed description of the process flow:</a:t>
            </a:r>
          </a:p>
          <a:p>
            <a:pPr>
              <a:buFont typeface="+mj-lt"/>
              <a:buAutoNum type="arabicPeriod"/>
            </a:pPr>
            <a:r>
              <a:rPr lang="en-US" sz="800" b="1" dirty="0"/>
              <a:t>Data Collection</a:t>
            </a:r>
            <a:endParaRPr lang="en-US" sz="800" dirty="0"/>
          </a:p>
          <a:p>
            <a:pPr marL="742950" lvl="1" indent="-285750">
              <a:buFont typeface="+mj-lt"/>
              <a:buAutoNum type="arabicPeriod"/>
            </a:pPr>
            <a:r>
              <a:rPr lang="en-US" sz="800" b="1" dirty="0"/>
              <a:t>Sensors</a:t>
            </a:r>
            <a:r>
              <a:rPr lang="en-US" sz="800" dirty="0"/>
              <a:t>: Soil moisture, temperature, light, and other environmental sensors are installed in the fields.</a:t>
            </a:r>
          </a:p>
          <a:p>
            <a:pPr marL="742950" lvl="1" indent="-285750">
              <a:buFont typeface="+mj-lt"/>
              <a:buAutoNum type="arabicPeriod"/>
            </a:pPr>
            <a:r>
              <a:rPr lang="en-US" sz="800" b="1" dirty="0"/>
              <a:t>IoT Devices</a:t>
            </a:r>
            <a:r>
              <a:rPr lang="en-US" sz="800" dirty="0"/>
              <a:t>: Collect real-time data from the sensors.</a:t>
            </a:r>
          </a:p>
          <a:p>
            <a:pPr marL="742950" lvl="1" indent="-285750">
              <a:buFont typeface="+mj-lt"/>
              <a:buAutoNum type="arabicPeriod"/>
            </a:pPr>
            <a:r>
              <a:rPr lang="en-US" sz="800" b="1" dirty="0"/>
              <a:t>Drones</a:t>
            </a:r>
            <a:r>
              <a:rPr lang="en-US" sz="800" dirty="0"/>
              <a:t>: Capture aerial images for crop health monitoring.</a:t>
            </a:r>
          </a:p>
          <a:p>
            <a:pPr>
              <a:buFont typeface="+mj-lt"/>
              <a:buAutoNum type="arabicPeriod"/>
            </a:pPr>
            <a:r>
              <a:rPr lang="en-US" sz="800" b="1" dirty="0"/>
              <a:t>Data Transmission</a:t>
            </a:r>
            <a:endParaRPr lang="en-US" sz="800" dirty="0"/>
          </a:p>
          <a:p>
            <a:pPr marL="742950" lvl="1" indent="-285750">
              <a:buFont typeface="+mj-lt"/>
              <a:buAutoNum type="arabicPeriod"/>
            </a:pPr>
            <a:r>
              <a:rPr lang="en-US" sz="800" b="1" dirty="0"/>
              <a:t>Sensor Networks</a:t>
            </a:r>
            <a:r>
              <a:rPr lang="en-US" sz="800" dirty="0"/>
              <a:t>: Send data to central servers via IoT gateways.</a:t>
            </a:r>
          </a:p>
          <a:p>
            <a:pPr marL="742950" lvl="1" indent="-285750">
              <a:buFont typeface="+mj-lt"/>
              <a:buAutoNum type="arabicPeriod"/>
            </a:pPr>
            <a:r>
              <a:rPr lang="en-US" sz="800" b="1" dirty="0"/>
              <a:t>Drone Data Upload</a:t>
            </a:r>
            <a:r>
              <a:rPr lang="en-US" sz="800" dirty="0"/>
              <a:t>: Transfer images to the cloud for processing.</a:t>
            </a:r>
          </a:p>
          <a:p>
            <a:pPr>
              <a:buFont typeface="+mj-lt"/>
              <a:buAutoNum type="arabicPeriod"/>
            </a:pPr>
            <a:r>
              <a:rPr lang="en-US" sz="800" b="1" dirty="0"/>
              <a:t>Data Storage</a:t>
            </a:r>
            <a:endParaRPr lang="en-US" sz="800" dirty="0"/>
          </a:p>
          <a:p>
            <a:pPr marL="742950" lvl="1" indent="-285750">
              <a:buFont typeface="+mj-lt"/>
              <a:buAutoNum type="arabicPeriod"/>
            </a:pPr>
            <a:r>
              <a:rPr lang="en-US" sz="800" b="1" dirty="0"/>
              <a:t>Cloud Storage</a:t>
            </a:r>
            <a:r>
              <a:rPr lang="en-US" sz="800" dirty="0"/>
              <a:t>: Centralized storage for all collected data.</a:t>
            </a:r>
          </a:p>
          <a:p>
            <a:pPr>
              <a:buFont typeface="+mj-lt"/>
              <a:buAutoNum type="arabicPeriod"/>
            </a:pPr>
            <a:r>
              <a:rPr lang="en-US" sz="800" b="1" dirty="0"/>
              <a:t>Data Processing &amp; Analysis</a:t>
            </a:r>
            <a:endParaRPr lang="en-US" sz="800" dirty="0"/>
          </a:p>
          <a:p>
            <a:pPr marL="742950" lvl="1" indent="-285750">
              <a:buFont typeface="+mj-lt"/>
              <a:buAutoNum type="arabicPeriod"/>
            </a:pPr>
            <a:r>
              <a:rPr lang="en-US" sz="800" b="1" dirty="0"/>
              <a:t>Machine Learning Models</a:t>
            </a:r>
            <a:r>
              <a:rPr lang="en-US" sz="800" dirty="0"/>
              <a:t>: Analyze historical data, weather forecasts, and real-time farm data.</a:t>
            </a:r>
          </a:p>
          <a:p>
            <a:pPr marL="742950" lvl="1" indent="-285750">
              <a:buFont typeface="+mj-lt"/>
              <a:buAutoNum type="arabicPeriod"/>
            </a:pPr>
            <a:r>
              <a:rPr lang="en-US" sz="800" b="1" dirty="0"/>
              <a:t>AI Algorithms</a:t>
            </a:r>
            <a:r>
              <a:rPr lang="en-US" sz="800" dirty="0"/>
              <a:t>: Process sensor data to predict crop yields, optimize irrigation, detect crop health issues, and recommend climate adaptation strategies.</a:t>
            </a:r>
          </a:p>
          <a:p>
            <a:pPr>
              <a:buFont typeface="+mj-lt"/>
              <a:buAutoNum type="arabicPeriod"/>
            </a:pPr>
            <a:r>
              <a:rPr lang="en-US" sz="800" b="1" dirty="0"/>
              <a:t>Decision Support System</a:t>
            </a:r>
            <a:endParaRPr lang="en-US" sz="800" dirty="0"/>
          </a:p>
          <a:p>
            <a:pPr marL="742950" lvl="1" indent="-285750">
              <a:buFont typeface="+mj-lt"/>
              <a:buAutoNum type="arabicPeriod"/>
            </a:pPr>
            <a:r>
              <a:rPr lang="en-US" sz="800" b="1" dirty="0"/>
              <a:t>AI Recommendations</a:t>
            </a:r>
            <a:r>
              <a:rPr lang="en-US" sz="800" dirty="0"/>
              <a:t>: Generate actionable insights and recommendations for farmers.</a:t>
            </a:r>
          </a:p>
          <a:p>
            <a:pPr marL="742950" lvl="1" indent="-285750">
              <a:buFont typeface="+mj-lt"/>
              <a:buAutoNum type="arabicPeriod"/>
            </a:pPr>
            <a:r>
              <a:rPr lang="en-US" sz="800" b="1" dirty="0"/>
              <a:t>Precision Irrigation Schedules</a:t>
            </a:r>
            <a:r>
              <a:rPr lang="en-US" sz="800" dirty="0"/>
              <a:t>: Optimize water usage based on real-time data.</a:t>
            </a:r>
          </a:p>
          <a:p>
            <a:pPr>
              <a:buFont typeface="+mj-lt"/>
              <a:buAutoNum type="arabicPeriod"/>
            </a:pPr>
            <a:r>
              <a:rPr lang="en-US" sz="800" b="1" dirty="0"/>
              <a:t>Notification System</a:t>
            </a:r>
            <a:endParaRPr lang="en-US" sz="800" dirty="0"/>
          </a:p>
          <a:p>
            <a:pPr marL="742950" lvl="1" indent="-285750">
              <a:buFont typeface="+mj-lt"/>
              <a:buAutoNum type="arabicPeriod"/>
            </a:pPr>
            <a:r>
              <a:rPr lang="en-US" sz="800" b="1" dirty="0"/>
              <a:t>Mobile Apps</a:t>
            </a:r>
            <a:r>
              <a:rPr lang="en-US" sz="800" dirty="0"/>
              <a:t>: Send push notifications to farmers with timely alerts (e.g., incoming rain, irrigation needs, crop health issues).</a:t>
            </a:r>
          </a:p>
          <a:p>
            <a:pPr marL="742950" lvl="1" indent="-285750">
              <a:buFont typeface="+mj-lt"/>
              <a:buAutoNum type="arabicPeriod"/>
            </a:pPr>
            <a:r>
              <a:rPr lang="en-US" sz="800" b="1" dirty="0"/>
              <a:t>Megaphones</a:t>
            </a:r>
            <a:r>
              <a:rPr lang="en-US" sz="800" dirty="0"/>
              <a:t>: Broadcast important alerts in the fields (e.g., half an hour warning before rain).</a:t>
            </a:r>
          </a:p>
          <a:p>
            <a:pPr>
              <a:buFont typeface="+mj-lt"/>
              <a:buAutoNum type="arabicPeriod"/>
            </a:pPr>
            <a:r>
              <a:rPr lang="en-US" sz="800" b="1" dirty="0"/>
              <a:t>User Interface</a:t>
            </a:r>
            <a:endParaRPr lang="en-US" sz="800" dirty="0"/>
          </a:p>
          <a:p>
            <a:pPr marL="742950" lvl="1" indent="-285750">
              <a:buFont typeface="+mj-lt"/>
              <a:buAutoNum type="arabicPeriod"/>
            </a:pPr>
            <a:r>
              <a:rPr lang="en-US" sz="800" b="1" dirty="0"/>
              <a:t>Mobile App Interface</a:t>
            </a:r>
            <a:r>
              <a:rPr lang="en-US" sz="800" dirty="0"/>
              <a:t>: Farmers receive notifications, view data dashboards, and control irrigation systems.</a:t>
            </a:r>
          </a:p>
          <a:p>
            <a:pPr marL="742950" lvl="1" indent="-285750">
              <a:buFont typeface="+mj-lt"/>
              <a:buAutoNum type="arabicPeriod"/>
            </a:pPr>
            <a:r>
              <a:rPr lang="en-US" sz="800" b="1" dirty="0"/>
              <a:t>Web Dashboard</a:t>
            </a:r>
            <a:r>
              <a:rPr lang="en-US" sz="800" dirty="0"/>
              <a:t>: Accessible via mobile and desktop for detailed insights and remote monitoring.</a:t>
            </a:r>
          </a:p>
          <a:p>
            <a:pPr>
              <a:buFont typeface="+mj-lt"/>
              <a:buAutoNum type="arabicPeriod"/>
            </a:pPr>
            <a:r>
              <a:rPr lang="en-US" sz="800" b="1" dirty="0"/>
              <a:t>Feedback Loop</a:t>
            </a:r>
            <a:endParaRPr lang="en-US" sz="800" dirty="0"/>
          </a:p>
          <a:p>
            <a:pPr marL="742950" lvl="1" indent="-285750">
              <a:buFont typeface="+mj-lt"/>
              <a:buAutoNum type="arabicPeriod"/>
            </a:pPr>
            <a:r>
              <a:rPr lang="en-US" sz="800" b="1" dirty="0"/>
              <a:t>Farmer Inputs</a:t>
            </a:r>
            <a:r>
              <a:rPr lang="en-US" sz="800" dirty="0"/>
              <a:t>: Farmers can provide feedback or manually input additional data (e.g., observations about crop health).</a:t>
            </a:r>
          </a:p>
          <a:p>
            <a:pPr marL="742950" lvl="1" indent="-285750">
              <a:buFont typeface="+mj-lt"/>
              <a:buAutoNum type="arabicPeriod"/>
            </a:pPr>
            <a:r>
              <a:rPr lang="en-US" sz="800" b="1" dirty="0"/>
              <a:t>System Updates</a:t>
            </a:r>
            <a:r>
              <a:rPr lang="en-US" sz="800" dirty="0"/>
              <a:t>: The system updates models and recommendations based on new data and feedback.</a:t>
            </a:r>
          </a:p>
          <a:p>
            <a:endParaRPr lang="en-IN" sz="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95" name="Google Shape;95;p1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96" name="Google Shape;96;p18"/>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97" name="Google Shape;97;p18"/>
          <p:cNvSpPr txBox="1"/>
          <p:nvPr/>
        </p:nvSpPr>
        <p:spPr>
          <a:xfrm>
            <a:off x="265800" y="698621"/>
            <a:ext cx="8612400" cy="5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Wireframes/Mock diagrams of the proposed solution (optional)</a:t>
            </a:r>
            <a:endParaRPr sz="1800" dirty="0"/>
          </a:p>
        </p:txBody>
      </p:sp>
      <p:sp>
        <p:nvSpPr>
          <p:cNvPr id="2" name="Rectangle 1">
            <a:extLst>
              <a:ext uri="{FF2B5EF4-FFF2-40B4-BE49-F238E27FC236}">
                <a16:creationId xmlns:a16="http://schemas.microsoft.com/office/drawing/2014/main" id="{9DC1333A-3201-EAE5-FC7A-7B544A54E82E}"/>
              </a:ext>
            </a:extLst>
          </p:cNvPr>
          <p:cNvSpPr/>
          <p:nvPr/>
        </p:nvSpPr>
        <p:spPr>
          <a:xfrm>
            <a:off x="90694" y="1414308"/>
            <a:ext cx="1844659" cy="155137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698601FA-F0CF-10A1-976C-1256BD408E67}"/>
              </a:ext>
            </a:extLst>
          </p:cNvPr>
          <p:cNvSpPr/>
          <p:nvPr/>
        </p:nvSpPr>
        <p:spPr>
          <a:xfrm>
            <a:off x="1571577" y="3185381"/>
            <a:ext cx="1743547" cy="1603869"/>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0D541E21-9426-A7FA-21B0-9727B5E81BDB}"/>
              </a:ext>
            </a:extLst>
          </p:cNvPr>
          <p:cNvSpPr/>
          <p:nvPr/>
        </p:nvSpPr>
        <p:spPr>
          <a:xfrm>
            <a:off x="2910619" y="1421887"/>
            <a:ext cx="1885296" cy="1543790"/>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50B9E16-5F66-D261-FD7F-35A32FE1651E}"/>
              </a:ext>
            </a:extLst>
          </p:cNvPr>
          <p:cNvSpPr/>
          <p:nvPr/>
        </p:nvSpPr>
        <p:spPr>
          <a:xfrm>
            <a:off x="4400121" y="3162023"/>
            <a:ext cx="1829288" cy="1593871"/>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549A47AF-6D31-3629-9274-C5B7F4B61759}"/>
              </a:ext>
            </a:extLst>
          </p:cNvPr>
          <p:cNvSpPr/>
          <p:nvPr/>
        </p:nvSpPr>
        <p:spPr>
          <a:xfrm>
            <a:off x="5841220" y="1428113"/>
            <a:ext cx="1786956" cy="1532530"/>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CC8DC0EC-E4B7-7C84-1603-E0B51E9C3FFC}"/>
              </a:ext>
            </a:extLst>
          </p:cNvPr>
          <p:cNvSpPr/>
          <p:nvPr/>
        </p:nvSpPr>
        <p:spPr>
          <a:xfrm>
            <a:off x="7211584" y="3162023"/>
            <a:ext cx="1786956" cy="1593871"/>
          </a:xfrm>
          <a:prstGeom prst="rect">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2" name="Connector: Elbow 141">
            <a:extLst>
              <a:ext uri="{FF2B5EF4-FFF2-40B4-BE49-F238E27FC236}">
                <a16:creationId xmlns:a16="http://schemas.microsoft.com/office/drawing/2014/main" id="{8FA56DD5-06A9-88CA-D27F-16ACBD163486}"/>
              </a:ext>
            </a:extLst>
          </p:cNvPr>
          <p:cNvCxnSpPr>
            <a:cxnSpLocks/>
            <a:stCxn id="2" idx="2"/>
            <a:endCxn id="3" idx="1"/>
          </p:cNvCxnSpPr>
          <p:nvPr/>
        </p:nvCxnSpPr>
        <p:spPr>
          <a:xfrm rot="16200000" flipH="1">
            <a:off x="781481" y="3197220"/>
            <a:ext cx="1021638" cy="558553"/>
          </a:xfrm>
          <a:prstGeom prst="bentConnector2">
            <a:avLst/>
          </a:prstGeom>
          <a:ln w="76200">
            <a:tailEnd type="triangl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84F4C1CF-A569-CA40-9C4D-939F7153DF23}"/>
              </a:ext>
            </a:extLst>
          </p:cNvPr>
          <p:cNvCxnSpPr>
            <a:cxnSpLocks/>
            <a:stCxn id="3" idx="0"/>
            <a:endCxn id="4" idx="1"/>
          </p:cNvCxnSpPr>
          <p:nvPr/>
        </p:nvCxnSpPr>
        <p:spPr>
          <a:xfrm rot="5400000" flipH="1" flipV="1">
            <a:off x="2181186" y="2455948"/>
            <a:ext cx="991599" cy="467268"/>
          </a:xfrm>
          <a:prstGeom prst="bentConnector2">
            <a:avLst/>
          </a:prstGeom>
          <a:ln w="76200">
            <a:tailEnd type="triangl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143EE3AA-4280-0E40-CE56-2F66DDCAA8F0}"/>
              </a:ext>
            </a:extLst>
          </p:cNvPr>
          <p:cNvCxnSpPr>
            <a:cxnSpLocks/>
            <a:stCxn id="4" idx="2"/>
            <a:endCxn id="8" idx="1"/>
          </p:cNvCxnSpPr>
          <p:nvPr/>
        </p:nvCxnSpPr>
        <p:spPr>
          <a:xfrm rot="16200000" flipH="1">
            <a:off x="3630053" y="3188891"/>
            <a:ext cx="993282" cy="546854"/>
          </a:xfrm>
          <a:prstGeom prst="bentConnector2">
            <a:avLst/>
          </a:prstGeom>
          <a:ln w="76200">
            <a:tailEnd type="triangl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8" name="Connector: Elbow 157">
            <a:extLst>
              <a:ext uri="{FF2B5EF4-FFF2-40B4-BE49-F238E27FC236}">
                <a16:creationId xmlns:a16="http://schemas.microsoft.com/office/drawing/2014/main" id="{D65F6E8D-61E7-9BBC-94DB-F7273AF5837C}"/>
              </a:ext>
            </a:extLst>
          </p:cNvPr>
          <p:cNvCxnSpPr>
            <a:cxnSpLocks/>
            <a:stCxn id="8" idx="0"/>
            <a:endCxn id="9" idx="1"/>
          </p:cNvCxnSpPr>
          <p:nvPr/>
        </p:nvCxnSpPr>
        <p:spPr>
          <a:xfrm rot="5400000" flipH="1" flipV="1">
            <a:off x="5094170" y="2414974"/>
            <a:ext cx="967645" cy="526455"/>
          </a:xfrm>
          <a:prstGeom prst="bentConnector2">
            <a:avLst/>
          </a:prstGeom>
          <a:ln w="76200">
            <a:tailEnd type="triangl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43BC6A4B-2977-36E2-DB62-4CEDD9820010}"/>
              </a:ext>
            </a:extLst>
          </p:cNvPr>
          <p:cNvCxnSpPr>
            <a:cxnSpLocks/>
            <a:stCxn id="9" idx="2"/>
            <a:endCxn id="10" idx="1"/>
          </p:cNvCxnSpPr>
          <p:nvPr/>
        </p:nvCxnSpPr>
        <p:spPr>
          <a:xfrm rot="16200000" flipH="1">
            <a:off x="6473983" y="3221358"/>
            <a:ext cx="998316" cy="476886"/>
          </a:xfrm>
          <a:prstGeom prst="bentConnector2">
            <a:avLst/>
          </a:prstGeom>
          <a:ln w="76200">
            <a:tailEnd type="triangl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03" name="Google Shape;103;p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04" name="Google Shape;104;p19"/>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105" name="Google Shape;105;p19"/>
          <p:cNvSpPr txBox="1"/>
          <p:nvPr/>
        </p:nvSpPr>
        <p:spPr>
          <a:xfrm>
            <a:off x="158825" y="928525"/>
            <a:ext cx="8759700" cy="5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Architecture diagram of the proposed solution</a:t>
            </a:r>
            <a:endParaRPr sz="1800"/>
          </a:p>
        </p:txBody>
      </p:sp>
      <p:sp>
        <p:nvSpPr>
          <p:cNvPr id="2" name="Rectangle 1">
            <a:extLst>
              <a:ext uri="{FF2B5EF4-FFF2-40B4-BE49-F238E27FC236}">
                <a16:creationId xmlns:a16="http://schemas.microsoft.com/office/drawing/2014/main" id="{4F1023DA-4762-B57C-1692-570C1108502E}"/>
              </a:ext>
            </a:extLst>
          </p:cNvPr>
          <p:cNvSpPr/>
          <p:nvPr/>
        </p:nvSpPr>
        <p:spPr>
          <a:xfrm>
            <a:off x="158825" y="1527325"/>
            <a:ext cx="3669876" cy="3044675"/>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10A6C874-3ED7-DEE9-C2BA-72709A50D65D}"/>
              </a:ext>
            </a:extLst>
          </p:cNvPr>
          <p:cNvSpPr txBox="1"/>
          <p:nvPr/>
        </p:nvSpPr>
        <p:spPr>
          <a:xfrm>
            <a:off x="4389027" y="1333610"/>
            <a:ext cx="4685346" cy="3554819"/>
          </a:xfrm>
          <a:prstGeom prst="rect">
            <a:avLst/>
          </a:prstGeom>
          <a:noFill/>
        </p:spPr>
        <p:txBody>
          <a:bodyPr wrap="square" rtlCol="0">
            <a:spAutoFit/>
          </a:bodyPr>
          <a:lstStyle/>
          <a:p>
            <a:r>
              <a:rPr lang="en-IN" sz="900" dirty="0"/>
              <a:t>The architecture diagram will include the following components:</a:t>
            </a:r>
          </a:p>
          <a:p>
            <a:pPr>
              <a:buFont typeface="+mj-lt"/>
              <a:buAutoNum type="arabicPeriod"/>
            </a:pPr>
            <a:r>
              <a:rPr lang="en-IN" sz="900" b="1" dirty="0"/>
              <a:t>Data Collection Layer</a:t>
            </a:r>
            <a:r>
              <a:rPr lang="en-IN" sz="900" dirty="0"/>
              <a:t>:</a:t>
            </a:r>
          </a:p>
          <a:p>
            <a:pPr marL="742950" lvl="1" indent="-285750">
              <a:buFont typeface="+mj-lt"/>
              <a:buAutoNum type="arabicPeriod"/>
            </a:pPr>
            <a:r>
              <a:rPr lang="en-IN" sz="900" dirty="0"/>
              <a:t>Sensors (Soil moisture, temperature, light)</a:t>
            </a:r>
          </a:p>
          <a:p>
            <a:pPr marL="742950" lvl="1" indent="-285750">
              <a:buFont typeface="+mj-lt"/>
              <a:buAutoNum type="arabicPeriod"/>
            </a:pPr>
            <a:r>
              <a:rPr lang="en-IN" sz="900" dirty="0"/>
              <a:t>IoT Devices</a:t>
            </a:r>
          </a:p>
          <a:p>
            <a:pPr marL="742950" lvl="1" indent="-285750">
              <a:buFont typeface="+mj-lt"/>
              <a:buAutoNum type="arabicPeriod"/>
            </a:pPr>
            <a:r>
              <a:rPr lang="en-IN" sz="900" dirty="0"/>
              <a:t>Drones</a:t>
            </a:r>
          </a:p>
          <a:p>
            <a:pPr>
              <a:buFont typeface="+mj-lt"/>
              <a:buAutoNum type="arabicPeriod"/>
            </a:pPr>
            <a:r>
              <a:rPr lang="en-IN" sz="900" b="1" dirty="0"/>
              <a:t>Data Transmission Layer</a:t>
            </a:r>
            <a:r>
              <a:rPr lang="en-IN" sz="900" dirty="0"/>
              <a:t>:</a:t>
            </a:r>
          </a:p>
          <a:p>
            <a:pPr marL="742950" lvl="1" indent="-285750">
              <a:buFont typeface="+mj-lt"/>
              <a:buAutoNum type="arabicPeriod"/>
            </a:pPr>
            <a:r>
              <a:rPr lang="en-IN" sz="900" dirty="0"/>
              <a:t>IoT Gateways</a:t>
            </a:r>
          </a:p>
          <a:p>
            <a:pPr marL="742950" lvl="1" indent="-285750">
              <a:buFont typeface="+mj-lt"/>
              <a:buAutoNum type="arabicPeriod"/>
            </a:pPr>
            <a:r>
              <a:rPr lang="en-IN" sz="900" dirty="0"/>
              <a:t>Communication Networks (</a:t>
            </a:r>
            <a:r>
              <a:rPr lang="en-IN" sz="900" dirty="0" err="1"/>
              <a:t>WiFi</a:t>
            </a:r>
            <a:r>
              <a:rPr lang="en-IN" sz="900" dirty="0"/>
              <a:t>, Cellular, etc.)</a:t>
            </a:r>
          </a:p>
          <a:p>
            <a:pPr>
              <a:buFont typeface="+mj-lt"/>
              <a:buAutoNum type="arabicPeriod"/>
            </a:pPr>
            <a:r>
              <a:rPr lang="en-IN" sz="900" b="1" dirty="0"/>
              <a:t>Data Storage Layer</a:t>
            </a:r>
            <a:r>
              <a:rPr lang="en-IN" sz="900" dirty="0"/>
              <a:t>:</a:t>
            </a:r>
          </a:p>
          <a:p>
            <a:pPr marL="742950" lvl="1" indent="-285750">
              <a:buFont typeface="+mj-lt"/>
              <a:buAutoNum type="arabicPeriod"/>
            </a:pPr>
            <a:r>
              <a:rPr lang="en-IN" sz="900" dirty="0"/>
              <a:t>Cloud Storage Services</a:t>
            </a:r>
          </a:p>
          <a:p>
            <a:pPr>
              <a:buFont typeface="+mj-lt"/>
              <a:buAutoNum type="arabicPeriod"/>
            </a:pPr>
            <a:r>
              <a:rPr lang="en-IN" sz="900" b="1" dirty="0"/>
              <a:t>Data Processing Layer</a:t>
            </a:r>
            <a:r>
              <a:rPr lang="en-IN" sz="900" dirty="0"/>
              <a:t>:</a:t>
            </a:r>
          </a:p>
          <a:p>
            <a:pPr marL="742950" lvl="1" indent="-285750">
              <a:buFont typeface="+mj-lt"/>
              <a:buAutoNum type="arabicPeriod"/>
            </a:pPr>
            <a:r>
              <a:rPr lang="en-IN" sz="900" dirty="0"/>
              <a:t>Machine Learning Models</a:t>
            </a:r>
          </a:p>
          <a:p>
            <a:pPr marL="742950" lvl="1" indent="-285750">
              <a:buFont typeface="+mj-lt"/>
              <a:buAutoNum type="arabicPeriod"/>
            </a:pPr>
            <a:r>
              <a:rPr lang="en-IN" sz="900" dirty="0"/>
              <a:t>AI Algorithms</a:t>
            </a:r>
          </a:p>
          <a:p>
            <a:pPr>
              <a:buFont typeface="+mj-lt"/>
              <a:buAutoNum type="arabicPeriod"/>
            </a:pPr>
            <a:r>
              <a:rPr lang="en-IN" sz="900" b="1" dirty="0"/>
              <a:t>Decision Support System</a:t>
            </a:r>
            <a:r>
              <a:rPr lang="en-IN" sz="900" dirty="0"/>
              <a:t>:</a:t>
            </a:r>
          </a:p>
          <a:p>
            <a:pPr marL="742950" lvl="1" indent="-285750">
              <a:buFont typeface="+mj-lt"/>
              <a:buAutoNum type="arabicPeriod"/>
            </a:pPr>
            <a:r>
              <a:rPr lang="en-IN" sz="900" dirty="0"/>
              <a:t>AI Recommendations</a:t>
            </a:r>
          </a:p>
          <a:p>
            <a:pPr marL="742950" lvl="1" indent="-285750">
              <a:buFont typeface="+mj-lt"/>
              <a:buAutoNum type="arabicPeriod"/>
            </a:pPr>
            <a:r>
              <a:rPr lang="en-IN" sz="900" dirty="0"/>
              <a:t>Precision Irrigation Schedules</a:t>
            </a:r>
          </a:p>
          <a:p>
            <a:pPr>
              <a:buFont typeface="+mj-lt"/>
              <a:buAutoNum type="arabicPeriod"/>
            </a:pPr>
            <a:r>
              <a:rPr lang="en-IN" sz="900" b="1" dirty="0"/>
              <a:t>Notification System</a:t>
            </a:r>
            <a:r>
              <a:rPr lang="en-IN" sz="900" dirty="0"/>
              <a:t>:</a:t>
            </a:r>
          </a:p>
          <a:p>
            <a:pPr marL="742950" lvl="1" indent="-285750">
              <a:buFont typeface="+mj-lt"/>
              <a:buAutoNum type="arabicPeriod"/>
            </a:pPr>
            <a:r>
              <a:rPr lang="en-IN" sz="900" dirty="0"/>
              <a:t>Mobile Apps</a:t>
            </a:r>
          </a:p>
          <a:p>
            <a:pPr marL="742950" lvl="1" indent="-285750">
              <a:buFont typeface="+mj-lt"/>
              <a:buAutoNum type="arabicPeriod"/>
            </a:pPr>
            <a:r>
              <a:rPr lang="en-IN" sz="900" dirty="0"/>
              <a:t>Megaphones</a:t>
            </a:r>
          </a:p>
          <a:p>
            <a:pPr>
              <a:buFont typeface="+mj-lt"/>
              <a:buAutoNum type="arabicPeriod"/>
            </a:pPr>
            <a:r>
              <a:rPr lang="en-IN" sz="900" b="1" dirty="0"/>
              <a:t>User Interface Layer</a:t>
            </a:r>
            <a:r>
              <a:rPr lang="en-IN" sz="900" dirty="0"/>
              <a:t>:</a:t>
            </a:r>
          </a:p>
          <a:p>
            <a:pPr marL="742950" lvl="1" indent="-285750">
              <a:buFont typeface="+mj-lt"/>
              <a:buAutoNum type="arabicPeriod"/>
            </a:pPr>
            <a:r>
              <a:rPr lang="en-IN" sz="900" dirty="0"/>
              <a:t>Mobile App Interface</a:t>
            </a:r>
          </a:p>
          <a:p>
            <a:pPr marL="742950" lvl="1" indent="-285750">
              <a:buFont typeface="+mj-lt"/>
              <a:buAutoNum type="arabicPeriod"/>
            </a:pPr>
            <a:r>
              <a:rPr lang="en-IN" sz="900" dirty="0"/>
              <a:t>Web Dashboard</a:t>
            </a:r>
          </a:p>
          <a:p>
            <a:pPr>
              <a:buFont typeface="+mj-lt"/>
              <a:buAutoNum type="arabicPeriod"/>
            </a:pPr>
            <a:r>
              <a:rPr lang="en-IN" sz="900" b="1" dirty="0"/>
              <a:t>Feedback Loop</a:t>
            </a:r>
            <a:r>
              <a:rPr lang="en-IN" sz="900" dirty="0"/>
              <a:t>:</a:t>
            </a:r>
          </a:p>
          <a:p>
            <a:pPr marL="742950" lvl="1" indent="-285750">
              <a:buFont typeface="+mj-lt"/>
              <a:buAutoNum type="arabicPeriod"/>
            </a:pPr>
            <a:r>
              <a:rPr lang="en-IN" sz="900" dirty="0"/>
              <a:t>Farmer Inputs</a:t>
            </a:r>
          </a:p>
          <a:p>
            <a:pPr marL="742950" lvl="1" indent="-285750">
              <a:buFont typeface="+mj-lt"/>
              <a:buAutoNum type="arabicPeriod"/>
            </a:pPr>
            <a:r>
              <a:rPr lang="en-IN" sz="900" dirty="0"/>
              <a:t>System Updates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1" name="Google Shape;111;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12" name="Google Shape;112;p20"/>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113" name="Google Shape;113;p20"/>
          <p:cNvSpPr txBox="1"/>
          <p:nvPr/>
        </p:nvSpPr>
        <p:spPr>
          <a:xfrm>
            <a:off x="207700" y="877984"/>
            <a:ext cx="8624700" cy="53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Technologies to be used in the solution</a:t>
            </a:r>
            <a:endParaRPr sz="1800" dirty="0"/>
          </a:p>
        </p:txBody>
      </p:sp>
      <p:sp>
        <p:nvSpPr>
          <p:cNvPr id="2" name="TextBox 1">
            <a:extLst>
              <a:ext uri="{FF2B5EF4-FFF2-40B4-BE49-F238E27FC236}">
                <a16:creationId xmlns:a16="http://schemas.microsoft.com/office/drawing/2014/main" id="{55DACC6B-B225-DA8F-9E2A-7A317A17555D}"/>
              </a:ext>
            </a:extLst>
          </p:cNvPr>
          <p:cNvSpPr txBox="1"/>
          <p:nvPr/>
        </p:nvSpPr>
        <p:spPr>
          <a:xfrm>
            <a:off x="207700" y="1302556"/>
            <a:ext cx="8728600" cy="3639458"/>
          </a:xfrm>
          <a:prstGeom prst="rect">
            <a:avLst/>
          </a:prstGeom>
          <a:noFill/>
        </p:spPr>
        <p:txBody>
          <a:bodyPr wrap="square" rtlCol="0">
            <a:spAutoFit/>
          </a:bodyPr>
          <a:lstStyle/>
          <a:p>
            <a:r>
              <a:rPr lang="en-IN" sz="1100" b="1" dirty="0"/>
              <a:t>1. Data Collection Layer</a:t>
            </a:r>
          </a:p>
          <a:p>
            <a:r>
              <a:rPr lang="en-IN" sz="1100" b="1" dirty="0"/>
              <a:t>Hardware:</a:t>
            </a:r>
          </a:p>
          <a:p>
            <a:pPr>
              <a:buFont typeface="Arial" panose="020B0604020202020204" pitchFamily="34" charset="0"/>
              <a:buChar char="•"/>
            </a:pPr>
            <a:r>
              <a:rPr lang="en-IN" sz="1100" b="1" dirty="0"/>
              <a:t>Sensors</a:t>
            </a:r>
            <a:r>
              <a:rPr lang="en-IN" sz="1100" dirty="0"/>
              <a:t>: Soil moisture sensors, temperature sensors, light sensors, humidity sensors, etc.</a:t>
            </a:r>
          </a:p>
          <a:p>
            <a:pPr marL="742950" lvl="1" indent="-285750">
              <a:buFont typeface="Arial" panose="020B0604020202020204" pitchFamily="34" charset="0"/>
              <a:buChar char="•"/>
            </a:pPr>
            <a:r>
              <a:rPr lang="en-IN" sz="1100" dirty="0"/>
              <a:t>Example products: Decagon 5TM, </a:t>
            </a:r>
            <a:r>
              <a:rPr lang="en-IN" sz="1100" dirty="0" err="1"/>
              <a:t>Sentek</a:t>
            </a:r>
            <a:r>
              <a:rPr lang="en-IN" sz="1100" dirty="0"/>
              <a:t> Drill &amp; Drop, Davis Instruments 6450 Vantage Pro2</a:t>
            </a:r>
          </a:p>
          <a:p>
            <a:pPr>
              <a:buFont typeface="Arial" panose="020B0604020202020204" pitchFamily="34" charset="0"/>
              <a:buChar char="•"/>
            </a:pPr>
            <a:r>
              <a:rPr lang="en-IN" sz="1100" b="1" dirty="0"/>
              <a:t>IoT Devices</a:t>
            </a:r>
            <a:r>
              <a:rPr lang="en-IN" sz="1100" dirty="0"/>
              <a:t>: Devices for capturing and transmitting sensor data.</a:t>
            </a:r>
          </a:p>
          <a:p>
            <a:pPr marL="742950" lvl="1" indent="-285750">
              <a:buFont typeface="Arial" panose="020B0604020202020204" pitchFamily="34" charset="0"/>
              <a:buChar char="•"/>
            </a:pPr>
            <a:r>
              <a:rPr lang="en-IN" sz="1100" dirty="0"/>
              <a:t>Example products: Arduino, Raspberry Pi, ESP8266</a:t>
            </a:r>
          </a:p>
          <a:p>
            <a:pPr>
              <a:buFont typeface="Arial" panose="020B0604020202020204" pitchFamily="34" charset="0"/>
              <a:buChar char="•"/>
            </a:pPr>
            <a:r>
              <a:rPr lang="en-IN" sz="1100" b="1" dirty="0"/>
              <a:t>Drones</a:t>
            </a:r>
            <a:r>
              <a:rPr lang="en-IN" sz="1100" dirty="0"/>
              <a:t>: For capturing aerial images of crops.</a:t>
            </a:r>
          </a:p>
          <a:p>
            <a:pPr marL="742950" lvl="1" indent="-285750">
              <a:buFont typeface="Arial" panose="020B0604020202020204" pitchFamily="34" charset="0"/>
              <a:buChar char="•"/>
            </a:pPr>
            <a:r>
              <a:rPr lang="en-IN" sz="1100" dirty="0"/>
              <a:t>Example products: DJI Phantom 4, Parrot Bluegrass Fields</a:t>
            </a:r>
          </a:p>
          <a:p>
            <a:r>
              <a:rPr lang="en-IN" sz="1100" b="1" dirty="0"/>
              <a:t>Software:</a:t>
            </a:r>
          </a:p>
          <a:p>
            <a:pPr>
              <a:buFont typeface="Arial" panose="020B0604020202020204" pitchFamily="34" charset="0"/>
              <a:buChar char="•"/>
            </a:pPr>
            <a:r>
              <a:rPr lang="en-IN" sz="1100" b="1" dirty="0"/>
              <a:t>Firmware</a:t>
            </a:r>
            <a:r>
              <a:rPr lang="en-IN" sz="1100" dirty="0"/>
              <a:t>: Custom firmware for sensors and IoT devices.</a:t>
            </a:r>
          </a:p>
          <a:p>
            <a:pPr marL="742950" lvl="1" indent="-285750">
              <a:buFont typeface="Arial" panose="020B0604020202020204" pitchFamily="34" charset="0"/>
              <a:buChar char="•"/>
            </a:pPr>
            <a:r>
              <a:rPr lang="en-IN" sz="1100" dirty="0"/>
              <a:t>Example tools: Arduino IDE, </a:t>
            </a:r>
            <a:r>
              <a:rPr lang="en-IN" sz="1100" dirty="0" err="1"/>
              <a:t>PlatformIO</a:t>
            </a:r>
            <a:endParaRPr lang="en-IN" sz="1100" dirty="0"/>
          </a:p>
          <a:p>
            <a:r>
              <a:rPr lang="en-IN" sz="1100" b="1" dirty="0"/>
              <a:t>2. Data Transmission Layer</a:t>
            </a:r>
          </a:p>
          <a:p>
            <a:r>
              <a:rPr lang="en-IN" sz="1100" b="1" dirty="0"/>
              <a:t>Hardware:</a:t>
            </a:r>
          </a:p>
          <a:p>
            <a:pPr>
              <a:buFont typeface="Arial" panose="020B0604020202020204" pitchFamily="34" charset="0"/>
              <a:buChar char="•"/>
            </a:pPr>
            <a:r>
              <a:rPr lang="en-IN" sz="1100" b="1" dirty="0"/>
              <a:t>IoT Gateways</a:t>
            </a:r>
            <a:r>
              <a:rPr lang="en-IN" sz="1100" dirty="0"/>
              <a:t>: Gateways to collect data from sensors and transmit it to the cloud.</a:t>
            </a:r>
          </a:p>
          <a:p>
            <a:pPr marL="742950" lvl="1" indent="-285750">
              <a:buFont typeface="Arial" panose="020B0604020202020204" pitchFamily="34" charset="0"/>
              <a:buChar char="•"/>
            </a:pPr>
            <a:r>
              <a:rPr lang="en-IN" sz="1100" dirty="0"/>
              <a:t>Example products: Cisco IR1101, MultiTech Conduit</a:t>
            </a:r>
          </a:p>
          <a:p>
            <a:pPr>
              <a:buFont typeface="Arial" panose="020B0604020202020204" pitchFamily="34" charset="0"/>
              <a:buChar char="•"/>
            </a:pPr>
            <a:r>
              <a:rPr lang="en-IN" sz="1100" b="1" dirty="0"/>
              <a:t>Communication Networks</a:t>
            </a:r>
            <a:r>
              <a:rPr lang="en-IN" sz="1100" dirty="0"/>
              <a:t>: </a:t>
            </a:r>
            <a:r>
              <a:rPr lang="en-IN" sz="1100" dirty="0" err="1"/>
              <a:t>WiFi</a:t>
            </a:r>
            <a:r>
              <a:rPr lang="en-IN" sz="1100" dirty="0"/>
              <a:t>, Cellular (3G/4G/5G), </a:t>
            </a:r>
            <a:r>
              <a:rPr lang="en-IN" sz="1100" dirty="0" err="1"/>
              <a:t>LoRaWAN</a:t>
            </a:r>
            <a:r>
              <a:rPr lang="en-IN" sz="1100" dirty="0"/>
              <a:t> for long-range communication.</a:t>
            </a:r>
          </a:p>
          <a:p>
            <a:pPr marL="742950" lvl="1" indent="-285750">
              <a:buFont typeface="Arial" panose="020B0604020202020204" pitchFamily="34" charset="0"/>
              <a:buChar char="•"/>
            </a:pPr>
            <a:r>
              <a:rPr lang="en-IN" sz="1100" dirty="0"/>
              <a:t>Example products: SIMCOM SIM7600, LoRa modules (e.g., RAK Wireless)</a:t>
            </a:r>
          </a:p>
          <a:p>
            <a:r>
              <a:rPr lang="en-IN" sz="1100" b="1" dirty="0"/>
              <a:t>Software:</a:t>
            </a:r>
          </a:p>
          <a:p>
            <a:pPr>
              <a:buFont typeface="Arial" panose="020B0604020202020204" pitchFamily="34" charset="0"/>
              <a:buChar char="•"/>
            </a:pPr>
            <a:r>
              <a:rPr lang="en-IN" sz="1100" b="1" dirty="0"/>
              <a:t>Protocols</a:t>
            </a:r>
            <a:r>
              <a:rPr lang="en-IN" sz="1100" dirty="0"/>
              <a:t>: MQTT, HTTP, CoAP for data transmission.</a:t>
            </a:r>
          </a:p>
          <a:p>
            <a:pPr marL="742950" lvl="1" indent="-285750">
              <a:buFont typeface="Arial" panose="020B0604020202020204" pitchFamily="34" charset="0"/>
              <a:buChar char="•"/>
            </a:pPr>
            <a:r>
              <a:rPr lang="en-IN" sz="1100" dirty="0"/>
              <a:t>Example tools: </a:t>
            </a:r>
            <a:r>
              <a:rPr lang="en-IN" sz="1100" dirty="0" err="1"/>
              <a:t>Mosquitto</a:t>
            </a:r>
            <a:r>
              <a:rPr lang="en-IN" sz="1100" dirty="0"/>
              <a:t> (MQTT broker), Node-RED (flow-based programming for IoT)</a:t>
            </a:r>
          </a:p>
          <a:p>
            <a:endParaRPr lang="en-IN" sz="1000" dirty="0"/>
          </a:p>
        </p:txBody>
      </p:sp>
    </p:spTree>
    <p:extLst>
      <p:ext uri="{BB962C8B-B14F-4D97-AF65-F5344CB8AC3E}">
        <p14:creationId xmlns:p14="http://schemas.microsoft.com/office/powerpoint/2010/main" val="2973216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1" name="Google Shape;111;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12" name="Google Shape;112;p20"/>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113" name="Google Shape;113;p20"/>
          <p:cNvSpPr txBox="1"/>
          <p:nvPr/>
        </p:nvSpPr>
        <p:spPr>
          <a:xfrm>
            <a:off x="207700" y="937618"/>
            <a:ext cx="8624700" cy="53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Technologies to be used in the solution</a:t>
            </a:r>
            <a:endParaRPr sz="1800" dirty="0"/>
          </a:p>
        </p:txBody>
      </p:sp>
      <p:sp>
        <p:nvSpPr>
          <p:cNvPr id="2" name="TextBox 1">
            <a:extLst>
              <a:ext uri="{FF2B5EF4-FFF2-40B4-BE49-F238E27FC236}">
                <a16:creationId xmlns:a16="http://schemas.microsoft.com/office/drawing/2014/main" id="{55DACC6B-B225-DA8F-9E2A-7A317A17555D}"/>
              </a:ext>
            </a:extLst>
          </p:cNvPr>
          <p:cNvSpPr txBox="1"/>
          <p:nvPr/>
        </p:nvSpPr>
        <p:spPr>
          <a:xfrm>
            <a:off x="207700" y="1381539"/>
            <a:ext cx="7920758" cy="3416320"/>
          </a:xfrm>
          <a:prstGeom prst="rect">
            <a:avLst/>
          </a:prstGeom>
          <a:noFill/>
        </p:spPr>
        <p:txBody>
          <a:bodyPr wrap="none" rtlCol="0">
            <a:spAutoFit/>
          </a:bodyPr>
          <a:lstStyle/>
          <a:p>
            <a:r>
              <a:rPr lang="en-IN" sz="1200" b="1" dirty="0"/>
              <a:t>3. Data Storage Layer</a:t>
            </a:r>
          </a:p>
          <a:p>
            <a:r>
              <a:rPr lang="en-IN" sz="1200" b="1" dirty="0"/>
              <a:t>Software:</a:t>
            </a:r>
          </a:p>
          <a:p>
            <a:pPr>
              <a:buFont typeface="Arial" panose="020B0604020202020204" pitchFamily="34" charset="0"/>
              <a:buChar char="•"/>
            </a:pPr>
            <a:r>
              <a:rPr lang="en-IN" sz="1200" b="1" dirty="0"/>
              <a:t>Cloud Storage Services</a:t>
            </a:r>
            <a:r>
              <a:rPr lang="en-IN" sz="1200" dirty="0"/>
              <a:t>: To store large amounts of data securely.</a:t>
            </a:r>
          </a:p>
          <a:p>
            <a:pPr marL="742950" lvl="1" indent="-285750">
              <a:buFont typeface="Arial" panose="020B0604020202020204" pitchFamily="34" charset="0"/>
              <a:buChar char="•"/>
            </a:pPr>
            <a:r>
              <a:rPr lang="en-IN" sz="1200" dirty="0"/>
              <a:t>Example providers: AWS S3, Google Cloud Storage, Azure Blob Storage</a:t>
            </a:r>
          </a:p>
          <a:p>
            <a:r>
              <a:rPr lang="en-IN" sz="1200" b="1" dirty="0"/>
              <a:t>4. Data Processing Layer</a:t>
            </a:r>
          </a:p>
          <a:p>
            <a:r>
              <a:rPr lang="en-IN" sz="1200" b="1" dirty="0"/>
              <a:t>Software:</a:t>
            </a:r>
          </a:p>
          <a:p>
            <a:pPr>
              <a:buFont typeface="Arial" panose="020B0604020202020204" pitchFamily="34" charset="0"/>
              <a:buChar char="•"/>
            </a:pPr>
            <a:r>
              <a:rPr lang="en-IN" sz="1200" b="1" dirty="0"/>
              <a:t>Machine Learning Models</a:t>
            </a:r>
            <a:r>
              <a:rPr lang="en-IN" sz="1200" dirty="0"/>
              <a:t>: Models for </a:t>
            </a:r>
            <a:r>
              <a:rPr lang="en-IN" sz="1200" dirty="0" err="1"/>
              <a:t>analyzing</a:t>
            </a:r>
            <a:r>
              <a:rPr lang="en-IN" sz="1200" dirty="0"/>
              <a:t> historical data, predicting crop yields, and detecting anomalies.</a:t>
            </a:r>
          </a:p>
          <a:p>
            <a:pPr marL="742950" lvl="1" indent="-285750">
              <a:buFont typeface="Arial" panose="020B0604020202020204" pitchFamily="34" charset="0"/>
              <a:buChar char="•"/>
            </a:pPr>
            <a:r>
              <a:rPr lang="en-IN" sz="1200" dirty="0"/>
              <a:t>Example frameworks: TensorFlow, </a:t>
            </a:r>
            <a:r>
              <a:rPr lang="en-IN" sz="1200" dirty="0" err="1"/>
              <a:t>PyTorch</a:t>
            </a:r>
            <a:r>
              <a:rPr lang="en-IN" sz="1200" dirty="0"/>
              <a:t>, scikit-learn</a:t>
            </a:r>
          </a:p>
          <a:p>
            <a:pPr>
              <a:buFont typeface="Arial" panose="020B0604020202020204" pitchFamily="34" charset="0"/>
              <a:buChar char="•"/>
            </a:pPr>
            <a:r>
              <a:rPr lang="en-IN" sz="1200" b="1" dirty="0"/>
              <a:t>AI Algorithms</a:t>
            </a:r>
            <a:r>
              <a:rPr lang="en-IN" sz="1200" dirty="0"/>
              <a:t>: Algorithms for processing real-time data and generating recommendations.</a:t>
            </a:r>
          </a:p>
          <a:p>
            <a:pPr marL="742950" lvl="1" indent="-285750">
              <a:buFont typeface="Arial" panose="020B0604020202020204" pitchFamily="34" charset="0"/>
              <a:buChar char="•"/>
            </a:pPr>
            <a:r>
              <a:rPr lang="en-IN" sz="1200" dirty="0"/>
              <a:t>Example algorithms: Random Forest, Gradient Boosting, LSTM (for time series forecasting)</a:t>
            </a:r>
          </a:p>
          <a:p>
            <a:pPr>
              <a:buFont typeface="Arial" panose="020B0604020202020204" pitchFamily="34" charset="0"/>
              <a:buChar char="•"/>
            </a:pPr>
            <a:r>
              <a:rPr lang="en-IN" sz="1200" b="1" dirty="0"/>
              <a:t>Data Processing Pipelines</a:t>
            </a:r>
            <a:r>
              <a:rPr lang="en-IN" sz="1200" dirty="0"/>
              <a:t>: Tools for managing and processing data.</a:t>
            </a:r>
          </a:p>
          <a:p>
            <a:pPr marL="742950" lvl="1" indent="-285750">
              <a:buFont typeface="Arial" panose="020B0604020202020204" pitchFamily="34" charset="0"/>
              <a:buChar char="•"/>
            </a:pPr>
            <a:r>
              <a:rPr lang="en-IN" sz="1200" dirty="0"/>
              <a:t>Example tools: Apache Kafka, Apache Spark, Google Dataflow</a:t>
            </a:r>
          </a:p>
          <a:p>
            <a:r>
              <a:rPr lang="en-IN" sz="1200" b="1" dirty="0"/>
              <a:t>5. Decision Support System</a:t>
            </a:r>
          </a:p>
          <a:p>
            <a:r>
              <a:rPr lang="en-IN" sz="1200" b="1" dirty="0"/>
              <a:t>Software:</a:t>
            </a:r>
          </a:p>
          <a:p>
            <a:pPr>
              <a:buFont typeface="Arial" panose="020B0604020202020204" pitchFamily="34" charset="0"/>
              <a:buChar char="•"/>
            </a:pPr>
            <a:r>
              <a:rPr lang="en-IN" sz="1200" b="1" dirty="0"/>
              <a:t>AI Recommendations Engine</a:t>
            </a:r>
            <a:r>
              <a:rPr lang="en-IN" sz="1200" dirty="0"/>
              <a:t>: To provide actionable insights based on </a:t>
            </a:r>
            <a:r>
              <a:rPr lang="en-IN" sz="1200" dirty="0" err="1"/>
              <a:t>analyzed</a:t>
            </a:r>
            <a:r>
              <a:rPr lang="en-IN" sz="1200" dirty="0"/>
              <a:t> data.</a:t>
            </a:r>
          </a:p>
          <a:p>
            <a:pPr marL="742950" lvl="1" indent="-285750">
              <a:buFont typeface="Arial" panose="020B0604020202020204" pitchFamily="34" charset="0"/>
              <a:buChar char="•"/>
            </a:pPr>
            <a:r>
              <a:rPr lang="en-IN" sz="1200" dirty="0"/>
              <a:t>Example tools: Custom AI models developed using TensorFlow, scikit-learn</a:t>
            </a:r>
          </a:p>
          <a:p>
            <a:pPr>
              <a:buFont typeface="Arial" panose="020B0604020202020204" pitchFamily="34" charset="0"/>
              <a:buChar char="•"/>
            </a:pPr>
            <a:r>
              <a:rPr lang="en-IN" sz="1200" b="1" dirty="0"/>
              <a:t>Precision Irrigation Scheduling</a:t>
            </a:r>
            <a:r>
              <a:rPr lang="en-IN" sz="1200" dirty="0"/>
              <a:t>: Algorithms to optimize irrigation based on soil moisture and weather data.</a:t>
            </a:r>
          </a:p>
          <a:p>
            <a:pPr marL="742950" lvl="1" indent="-285750">
              <a:buFont typeface="Arial" panose="020B0604020202020204" pitchFamily="34" charset="0"/>
              <a:buChar char="•"/>
            </a:pPr>
            <a:r>
              <a:rPr lang="en-IN" sz="1200" dirty="0"/>
              <a:t>Example tools: Custom scheduling algorithms, integrating weather APIs (e.g., </a:t>
            </a:r>
            <a:r>
              <a:rPr lang="en-IN" sz="1200" dirty="0" err="1"/>
              <a:t>OpenWeatherMap</a:t>
            </a:r>
            <a:r>
              <a:rPr lang="en-IN" sz="1200" dirty="0"/>
              <a:t>)</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1830</Words>
  <Application>Microsoft Office PowerPoint</Application>
  <PresentationFormat>On-screen Show (16:9)</PresentationFormat>
  <Paragraphs>159</Paragraphs>
  <Slides>12</Slides>
  <Notes>12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12</vt:i4>
      </vt:variant>
    </vt:vector>
  </HeadingPairs>
  <TitlesOfParts>
    <vt:vector size="14"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Deep Samanta</dc:creator>
  <cp:lastModifiedBy>Maniacal Danger</cp:lastModifiedBy>
  <cp:revision>1</cp:revision>
  <dcterms:modified xsi:type="dcterms:W3CDTF">2024-07-21T18:26:35Z</dcterms:modified>
</cp:coreProperties>
</file>